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1"/>
  <c:chart>
    <c:autoTitleDeleted val="1"/>
    <c:plotArea>
      <c:layout>
        <c:manualLayout>
          <c:layoutTarget val="inner"/>
          <c:xMode val="edge"/>
          <c:yMode val="edge"/>
          <c:x val="0.08"/>
          <c:y val="0.05"/>
          <c:w val="0.88"/>
          <c:h val="0.82"/>
        </c:manualLayout>
      </c:layout>
      <c:barChart>
        <c:barDir val="col"/>
        <c:grouping val="clustered"/>
        <c:varyColors val="1"/>
        <c:ser>
          <c:idx val="0"/>
          <c:order val="0"/>
          <c:tx>
            <c:v>Fresh &amp; Core</c:v>
          </c:tx>
          <c:spPr>
            <a:solidFill>
              <a:srgbClr val="FAD85B">
                <a:alpha val="80000"/>
              </a:srgbClr>
            </a:solidFill>
            <a:ln w="19050">
              <a:solidFill>
                <a:srgbClr val="FAD85B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1D5DB">
                  <a:alpha val="80000"/>
                </a:srgbClr>
              </a:solidFill>
              <a:ln w="19050">
                <a:solidFill>
                  <a:srgbClr val="D1D5D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C-B141-842F-1880081F67D4}"/>
              </c:ext>
            </c:extLst>
          </c:dPt>
          <c:dPt>
            <c:idx val="1"/>
            <c:invertIfNegative val="0"/>
            <c:bubble3D val="0"/>
            <c:spPr>
              <a:solidFill>
                <a:srgbClr val="D1D5DB">
                  <a:alpha val="80000"/>
                </a:srgbClr>
              </a:solidFill>
              <a:ln w="19050">
                <a:solidFill>
                  <a:srgbClr val="D1D5D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C-B141-842F-1880081F67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4C-B141-842F-1880081F67D4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374151"/>
                    </a:solidFill>
                    <a:latin typeface="Space Grotesk"/>
                    <a:cs typeface="Space Grotesk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Today</c:v>
              </c:pt>
              <c:pt idx="1">
                <c:v>Year 1 (4.0)</c:v>
              </c:pt>
              <c:pt idx="2">
                <c:v>Year 2 Target</c:v>
              </c:pt>
            </c:strLit>
          </c:cat>
          <c:val>
            <c:numLit>
              <c:formatCode>General</c:formatCode>
              <c:ptCount val="3"/>
              <c:pt idx="0">
                <c:v>52</c:v>
              </c:pt>
              <c:pt idx="1">
                <c:v>65</c:v>
              </c:pt>
              <c:pt idx="2">
                <c:v>74</c:v>
              </c:pt>
            </c:numLit>
          </c:val>
          <c:extLst>
            <c:ext xmlns:c16="http://schemas.microsoft.com/office/drawing/2014/chart" uri="{C3380CC4-5D6E-409C-BE32-E72D297353CC}">
              <c16:uniqueId val="{00000006-FB4C-B141-842F-1880081F67D4}"/>
            </c:ext>
          </c:extLst>
        </c:ser>
        <c:ser>
          <c:idx val="1"/>
          <c:order val="1"/>
          <c:tx>
            <c:v>SPOT</c:v>
          </c:tx>
          <c:spPr>
            <a:solidFill>
              <a:srgbClr val="111827">
                <a:alpha val="80000"/>
              </a:srgbClr>
            </a:solidFill>
            <a:ln w="19050">
              <a:solidFill>
                <a:srgbClr val="11182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1D5DB">
                  <a:alpha val="80000"/>
                </a:srgbClr>
              </a:solidFill>
              <a:ln w="19050">
                <a:solidFill>
                  <a:srgbClr val="D1D5D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4C-B141-842F-1880081F67D4}"/>
              </c:ext>
            </c:extLst>
          </c:dPt>
          <c:dPt>
            <c:idx val="1"/>
            <c:invertIfNegative val="0"/>
            <c:bubble3D val="0"/>
            <c:spPr>
              <a:solidFill>
                <a:srgbClr val="D1D5DB">
                  <a:alpha val="80000"/>
                </a:srgbClr>
              </a:solidFill>
              <a:ln w="19050">
                <a:solidFill>
                  <a:srgbClr val="D1D5D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4C-B141-842F-1880081F67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B4C-B141-842F-1880081F67D4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374151"/>
                    </a:solidFill>
                    <a:latin typeface="Space Grotesk"/>
                    <a:cs typeface="Space Grotesk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Today</c:v>
              </c:pt>
              <c:pt idx="1">
                <c:v>Year 1 (4.0)</c:v>
              </c:pt>
              <c:pt idx="2">
                <c:v>Year 2 Target</c:v>
              </c:pt>
            </c:strLit>
          </c:cat>
          <c:val>
            <c:numLit>
              <c:formatCode>General</c:formatCode>
              <c:ptCount val="3"/>
              <c:pt idx="0">
                <c:v>30</c:v>
              </c:pt>
              <c:pt idx="1">
                <c:v>18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D-FB4C-B141-842F-1880081F67D4}"/>
            </c:ext>
          </c:extLst>
        </c:ser>
        <c:ser>
          <c:idx val="2"/>
          <c:order val="2"/>
          <c:tx>
            <c:v>Other</c:v>
          </c:tx>
          <c:spPr>
            <a:solidFill>
              <a:srgbClr val="D1D5DB">
                <a:alpha val="80000"/>
              </a:srgbClr>
            </a:solidFill>
            <a:ln w="19050">
              <a:solidFill>
                <a:srgbClr val="D1D5DB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B4C-B141-842F-1880081F67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B4C-B141-842F-1880081F67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B4C-B141-842F-1880081F67D4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374151"/>
                    </a:solidFill>
                    <a:latin typeface="Space Grotesk"/>
                    <a:cs typeface="Space Grotesk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Today</c:v>
              </c:pt>
              <c:pt idx="1">
                <c:v>Year 1 (4.0)</c:v>
              </c:pt>
              <c:pt idx="2">
                <c:v>Year 2 Target</c:v>
              </c:pt>
            </c:strLit>
          </c:cat>
          <c:val>
            <c:numLit>
              <c:formatCode>General</c:formatCode>
              <c:ptCount val="3"/>
              <c:pt idx="0">
                <c:v>18</c:v>
              </c:pt>
              <c:pt idx="1">
                <c:v>17</c:v>
              </c:pt>
              <c:pt idx="2">
                <c:v>16</c:v>
              </c:pt>
            </c:numLit>
          </c:val>
          <c:extLst>
            <c:ext xmlns:c16="http://schemas.microsoft.com/office/drawing/2014/chart" uri="{C3380CC4-5D6E-409C-BE32-E72D297353CC}">
              <c16:uniqueId val="{00000014-FB4C-B141-842F-1880081F6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6B7280"/>
                </a:solidFill>
                <a:latin typeface="Space Grotesk"/>
                <a:cs typeface="Space Grotesk"/>
              </a:defRPr>
            </a:pPr>
            <a:endParaRPr lang="en-US"/>
          </a:p>
        </c:tx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E5E7EB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6B7280"/>
                </a:solidFill>
                <a:latin typeface="Space Grotesk"/>
                <a:cs typeface="Space Grotesk"/>
              </a:defRPr>
            </a:pPr>
            <a:endParaRPr lang="en-US"/>
          </a:p>
        </c:txPr>
        <c:crossAx val="1"/>
        <c:crosses val="autoZero"/>
        <c:crossBetween val="between"/>
        <c:majorUnit val="20"/>
      </c:valAx>
      <c:spPr>
        <a:noFill/>
        <a:ln>
          <a:noFill/>
        </a:ln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6B7280"/>
              </a:solidFill>
              <a:latin typeface="Space Grotesk"/>
              <a:cs typeface="Space Grotesk"/>
            </a:defRPr>
          </a:pPr>
          <a:endParaRPr lang="en-US"/>
        </a:p>
      </c:txPr>
    </c:legend>
    <c:plotVisOnly val="1"/>
    <c:dispBlanksAs val="gap"/>
    <c:showDLblsOverMax val="1"/>
  </c:char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9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AE1B3-BF93-48E2-9AA9-F173AD57394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7247-B6E1-4C79-87D2-DF4517E6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B52CD-8ECE-106B-C1D1-9928E5817D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7A845B-B8AF-0B45-991A-2C2110F678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4902"/>
              <a:alpha val="55000"/>
            </a:srgbClr>
          </a:solidFill>
          <a:ln w="12700" cap="flat" cmpd="sng" algn="ctr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9CE4D-679D-FA42-B9C0-349E4B6D9699}"/>
              </a:ext>
            </a:extLst>
          </p:cNvPr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FAD85B">
              <a:alpha val="100000"/>
            </a:srgbClr>
          </a:solidFill>
          <a:ln w="12700" cap="flat" cmpd="sng" algn="ctr">
            <a:solidFill>
              <a:srgbClr val="FAD85B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702FB-A35C-F249-A93D-8E61DDD71E82}"/>
              </a:ext>
            </a:extLst>
          </p:cNvPr>
          <p:cNvSpPr/>
          <p:nvPr/>
        </p:nvSpPr>
        <p:spPr>
          <a:xfrm>
            <a:off x="635000" y="1016000"/>
            <a:ext cx="63500" cy="4572000"/>
          </a:xfrm>
          <a:prstGeom prst="rect">
            <a:avLst/>
          </a:prstGeom>
          <a:solidFill>
            <a:srgbClr val="FAD85B">
              <a:alpha val="100000"/>
            </a:srgbClr>
          </a:solidFill>
          <a:ln w="12700" cap="flat" cmpd="sng" algn="ctr">
            <a:solidFill>
              <a:srgbClr val="FAD85B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4B70E-0F2E-2842-A2A7-822888DA079D}"/>
              </a:ext>
            </a:extLst>
          </p:cNvPr>
          <p:cNvSpPr txBox="1"/>
          <p:nvPr/>
        </p:nvSpPr>
        <p:spPr>
          <a:xfrm>
            <a:off x="889000" y="1079500"/>
            <a:ext cx="5080000" cy="37446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ctr" anchorCtr="0">
            <a:spAutoFit/>
          </a:bodyPr>
          <a:lstStyle/>
          <a:p>
            <a:r>
              <a:rPr lang="en-US" sz="1100" b="1">
                <a:solidFill>
                  <a:srgbClr val="FAD85B"/>
                </a:solidFill>
                <a:latin typeface="Space Grotesk"/>
                <a:cs typeface="Space Grotesk"/>
              </a:rPr>
              <a:t>CONCEPT PROPOSAL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7405B-C2D5-504E-A2BA-2D62C3A260C3}"/>
              </a:ext>
            </a:extLst>
          </p:cNvPr>
          <p:cNvSpPr txBox="1"/>
          <p:nvPr/>
        </p:nvSpPr>
        <p:spPr>
          <a:xfrm>
            <a:off x="889000" y="1498600"/>
            <a:ext cx="8890000" cy="131318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ctr" anchorCtr="0">
            <a:spAutoFit/>
          </a:bodyPr>
          <a:lstStyle/>
          <a:p>
            <a:r>
              <a:rPr lang="en-US" sz="7200" b="1">
                <a:solidFill>
                  <a:srgbClr val="FFFFFF"/>
                </a:solidFill>
                <a:latin typeface="Space Grotesk"/>
                <a:cs typeface="Space Grotesk"/>
              </a:rPr>
              <a:t>Netto 4.0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49DE0-9F1F-B74C-A7D3-A62FA1C01DB0}"/>
              </a:ext>
            </a:extLst>
          </p:cNvPr>
          <p:cNvSpPr txBox="1"/>
          <p:nvPr/>
        </p:nvSpPr>
        <p:spPr>
          <a:xfrm>
            <a:off x="889000" y="2603500"/>
            <a:ext cx="9525000" cy="72840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ctr" anchorCtr="0">
            <a:spAutoFit/>
          </a:bodyPr>
          <a:lstStyle/>
          <a:p>
            <a:r>
              <a:rPr lang="en-US" sz="3400">
                <a:solidFill>
                  <a:srgbClr val="FAD85B"/>
                </a:solidFill>
                <a:latin typeface="Space Grotesk"/>
                <a:cs typeface="Space Grotesk"/>
              </a:rPr>
              <a:t>Redefining the Discount Store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38619-3C33-3B44-9683-FECF73C0E7F9}"/>
              </a:ext>
            </a:extLst>
          </p:cNvPr>
          <p:cNvSpPr txBox="1"/>
          <p:nvPr/>
        </p:nvSpPr>
        <p:spPr>
          <a:xfrm>
            <a:off x="889000" y="3619500"/>
            <a:ext cx="7620000" cy="636072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1400">
                <a:solidFill>
                  <a:srgbClr val="D1D5DB"/>
                </a:solidFill>
                <a:latin typeface="Space Grotesk"/>
                <a:cs typeface="Space Grotesk"/>
              </a:rPr>
              <a:t>A full concept revamp — assortment, space, and experience — moving beyond SPOT as primary category driver. Target: test store operational within 12 months.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947BA-8956-2648-993F-E172A71E3689}"/>
              </a:ext>
            </a:extLst>
          </p:cNvPr>
          <p:cNvSpPr txBox="1"/>
          <p:nvPr/>
        </p:nvSpPr>
        <p:spPr>
          <a:xfrm>
            <a:off x="889000" y="6223000"/>
            <a:ext cx="5080000" cy="37446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ctr" anchorCtr="0">
            <a:spAutoFit/>
          </a:bodyPr>
          <a:lstStyle/>
          <a:p>
            <a:r>
              <a:rPr lang="en-US" sz="1100">
                <a:solidFill>
                  <a:srgbClr val="9CA3AF"/>
                </a:solidFill>
                <a:latin typeface="Space Grotesk"/>
                <a:cs typeface="Space Grotesk"/>
              </a:rPr>
              <a:t>Salling Group · Netto · 2025</a:t>
            </a:r>
          </a:p>
        </p:txBody>
      </p:sp>
    </p:spTree>
    <p:extLst>
      <p:ext uri="{BB962C8B-B14F-4D97-AF65-F5344CB8AC3E}">
        <p14:creationId xmlns:p14="http://schemas.microsoft.com/office/powerpoint/2010/main" val="159277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02274-6D3D-B249-8C26-5FE4519F24B3}"/>
              </a:ext>
            </a:extLst>
          </p:cNvPr>
          <p:cNvSpPr/>
          <p:nvPr/>
        </p:nvSpPr>
        <p:spPr>
          <a:xfrm>
            <a:off x="635000" y="508000"/>
            <a:ext cx="63500" cy="635000"/>
          </a:xfrm>
          <a:prstGeom prst="rect">
            <a:avLst/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1E442-F8FE-8C46-B883-7C7E41477AB3}"/>
              </a:ext>
            </a:extLst>
          </p:cNvPr>
          <p:cNvSpPr txBox="1"/>
          <p:nvPr/>
        </p:nvSpPr>
        <p:spPr>
          <a:xfrm>
            <a:off x="825500" y="508000"/>
            <a:ext cx="9525000" cy="63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2800" b="1">
                <a:solidFill>
                  <a:srgbClr val="111827"/>
                </a:solidFill>
                <a:latin typeface="Space Grotesk"/>
                <a:cs typeface="Space Grotesk"/>
              </a:rPr>
              <a:t>Key Questions to Solve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687D6C-BFCB-744F-8E8E-04F9C5945DEB}"/>
              </a:ext>
            </a:extLst>
          </p:cNvPr>
          <p:cNvCxnSpPr/>
          <p:nvPr/>
        </p:nvCxnSpPr>
        <p:spPr>
          <a:xfrm>
            <a:off x="635000" y="1219200"/>
            <a:ext cx="109220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84B58B-61FC-0C46-8270-448174ADFCB9}"/>
              </a:ext>
            </a:extLst>
          </p:cNvPr>
          <p:cNvSpPr txBox="1"/>
          <p:nvPr/>
        </p:nvSpPr>
        <p:spPr>
          <a:xfrm>
            <a:off x="635000" y="2222500"/>
            <a:ext cx="609600" cy="106695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t" anchorCtr="0">
            <a:spAutoFit/>
          </a:bodyPr>
          <a:lstStyle/>
          <a:p>
            <a:r>
              <a:rPr lang="en-US" sz="2800" b="1">
                <a:solidFill>
                  <a:srgbClr val="FAD85B"/>
                </a:solidFill>
                <a:latin typeface="Space Grotesk"/>
                <a:cs typeface="Space Grotesk"/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EB119-43AC-2E4E-B515-93D12E13D3EC}"/>
              </a:ext>
            </a:extLst>
          </p:cNvPr>
          <p:cNvSpPr txBox="1"/>
          <p:nvPr/>
        </p:nvSpPr>
        <p:spPr>
          <a:xfrm>
            <a:off x="1346200" y="2222500"/>
            <a:ext cx="4445000" cy="60529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300">
                <a:solidFill>
                  <a:srgbClr val="374151"/>
                </a:solidFill>
                <a:latin typeface="Space Grotesk"/>
                <a:cs typeface="Space Grotesk"/>
              </a:rPr>
              <a:t>How do we redefine category strategy with SPOT no longer as the primary assortment driver?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1B831-43A3-0B4F-BB72-84A754484372}"/>
              </a:ext>
            </a:extLst>
          </p:cNvPr>
          <p:cNvSpPr txBox="1"/>
          <p:nvPr/>
        </p:nvSpPr>
        <p:spPr>
          <a:xfrm>
            <a:off x="6400800" y="2222500"/>
            <a:ext cx="609600" cy="106695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t" anchorCtr="0">
            <a:spAutoFit/>
          </a:bodyPr>
          <a:lstStyle/>
          <a:p>
            <a:r>
              <a:rPr lang="en-US" sz="2800" b="1">
                <a:solidFill>
                  <a:srgbClr val="FAD85B"/>
                </a:solidFill>
                <a:latin typeface="Space Grotesk"/>
                <a:cs typeface="Space Grotesk"/>
              </a:rPr>
              <a:t>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5DDA6-2653-B643-873B-83B0EE3F3CD1}"/>
              </a:ext>
            </a:extLst>
          </p:cNvPr>
          <p:cNvSpPr txBox="1"/>
          <p:nvPr/>
        </p:nvSpPr>
        <p:spPr>
          <a:xfrm>
            <a:off x="7112000" y="2222500"/>
            <a:ext cx="4445000" cy="60529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300">
                <a:solidFill>
                  <a:srgbClr val="374151"/>
                </a:solidFill>
                <a:latin typeface="Space Grotesk"/>
                <a:cs typeface="Space Grotesk"/>
              </a:rPr>
              <a:t>What store layout and customer experience changes best support the 4.0 concept?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09D991-D531-E542-9D1B-A8B52528AE9B}"/>
              </a:ext>
            </a:extLst>
          </p:cNvPr>
          <p:cNvCxnSpPr/>
          <p:nvPr/>
        </p:nvCxnSpPr>
        <p:spPr>
          <a:xfrm>
            <a:off x="635000" y="3111500"/>
            <a:ext cx="51562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09DE3D-3417-F049-A1EE-ACF4B4744262}"/>
              </a:ext>
            </a:extLst>
          </p:cNvPr>
          <p:cNvCxnSpPr/>
          <p:nvPr/>
        </p:nvCxnSpPr>
        <p:spPr>
          <a:xfrm>
            <a:off x="6400800" y="3111500"/>
            <a:ext cx="51562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995DCA-5032-A347-9384-9E145314D452}"/>
              </a:ext>
            </a:extLst>
          </p:cNvPr>
          <p:cNvSpPr txBox="1"/>
          <p:nvPr/>
        </p:nvSpPr>
        <p:spPr>
          <a:xfrm>
            <a:off x="635000" y="3365500"/>
            <a:ext cx="609600" cy="106695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t" anchorCtr="0">
            <a:spAutoFit/>
          </a:bodyPr>
          <a:lstStyle/>
          <a:p>
            <a:r>
              <a:rPr lang="en-US" sz="2800" b="1">
                <a:solidFill>
                  <a:srgbClr val="FAD85B"/>
                </a:solidFill>
                <a:latin typeface="Space Grotesk"/>
                <a:cs typeface="Space Grotesk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49E69-D5E0-B546-9804-156D3694A321}"/>
              </a:ext>
            </a:extLst>
          </p:cNvPr>
          <p:cNvSpPr txBox="1"/>
          <p:nvPr/>
        </p:nvSpPr>
        <p:spPr>
          <a:xfrm>
            <a:off x="1346200" y="3365500"/>
            <a:ext cx="4445000" cy="60529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300">
                <a:solidFill>
                  <a:srgbClr val="374151"/>
                </a:solidFill>
                <a:latin typeface="Space Grotesk"/>
                <a:cs typeface="Space Grotesk"/>
              </a:rPr>
              <a:t>What assortment changes maximise revenue per sqm and serve everyday shopper needs?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E8C69-FB67-F34C-BFE1-F221D15ECBBB}"/>
              </a:ext>
            </a:extLst>
          </p:cNvPr>
          <p:cNvSpPr txBox="1"/>
          <p:nvPr/>
        </p:nvSpPr>
        <p:spPr>
          <a:xfrm>
            <a:off x="6400800" y="3365500"/>
            <a:ext cx="609600" cy="106695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t" anchorCtr="0">
            <a:spAutoFit/>
          </a:bodyPr>
          <a:lstStyle/>
          <a:p>
            <a:r>
              <a:rPr lang="en-US" sz="2800" b="1">
                <a:solidFill>
                  <a:srgbClr val="FAD85B"/>
                </a:solidFill>
                <a:latin typeface="Space Grotesk"/>
                <a:cs typeface="Space Grotesk"/>
              </a:rPr>
              <a:t>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976346-8A05-CA4D-9E3B-91B04FB3BDE1}"/>
              </a:ext>
            </a:extLst>
          </p:cNvPr>
          <p:cNvSpPr txBox="1"/>
          <p:nvPr/>
        </p:nvSpPr>
        <p:spPr>
          <a:xfrm>
            <a:off x="7112000" y="3365500"/>
            <a:ext cx="4445000" cy="60529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300">
                <a:solidFill>
                  <a:srgbClr val="374151"/>
                </a:solidFill>
                <a:latin typeface="Space Grotesk"/>
                <a:cs typeface="Space Grotesk"/>
              </a:rPr>
              <a:t>How do we ensure supplier and supply chain alignment with the new assortment model?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5D9C47-97AC-0441-A210-BD04E33FB6C9}"/>
              </a:ext>
            </a:extLst>
          </p:cNvPr>
          <p:cNvCxnSpPr/>
          <p:nvPr/>
        </p:nvCxnSpPr>
        <p:spPr>
          <a:xfrm>
            <a:off x="635000" y="4254500"/>
            <a:ext cx="51562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01FB6B-73D6-A34E-A7DB-CAAAD0BA5824}"/>
              </a:ext>
            </a:extLst>
          </p:cNvPr>
          <p:cNvCxnSpPr/>
          <p:nvPr/>
        </p:nvCxnSpPr>
        <p:spPr>
          <a:xfrm>
            <a:off x="6400800" y="4254500"/>
            <a:ext cx="51562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C806F4-4031-8340-BA85-F32C03434BB5}"/>
              </a:ext>
            </a:extLst>
          </p:cNvPr>
          <p:cNvSpPr txBox="1"/>
          <p:nvPr/>
        </p:nvSpPr>
        <p:spPr>
          <a:xfrm>
            <a:off x="635000" y="4508500"/>
            <a:ext cx="609600" cy="106695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t" anchorCtr="0">
            <a:spAutoFit/>
          </a:bodyPr>
          <a:lstStyle/>
          <a:p>
            <a:r>
              <a:rPr lang="en-US" sz="2800" b="1">
                <a:solidFill>
                  <a:srgbClr val="FAD85B"/>
                </a:solidFill>
                <a:latin typeface="Space Grotesk"/>
                <a:cs typeface="Space Grotesk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C6FC1-12C8-F74A-8920-3C3EDB3E2864}"/>
              </a:ext>
            </a:extLst>
          </p:cNvPr>
          <p:cNvSpPr txBox="1"/>
          <p:nvPr/>
        </p:nvSpPr>
        <p:spPr>
          <a:xfrm>
            <a:off x="1346200" y="4508500"/>
            <a:ext cx="4445000" cy="60529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300">
                <a:solidFill>
                  <a:srgbClr val="374151"/>
                </a:solidFill>
                <a:latin typeface="Space Grotesk"/>
                <a:cs typeface="Space Grotesk"/>
              </a:rPr>
              <a:t>How do we reallocate store space to prioritise fresh, bakery, and convenience categories?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656C34-3917-1043-95B3-8041E116D64B}"/>
              </a:ext>
            </a:extLst>
          </p:cNvPr>
          <p:cNvSpPr txBox="1"/>
          <p:nvPr/>
        </p:nvSpPr>
        <p:spPr>
          <a:xfrm>
            <a:off x="6400800" y="4508500"/>
            <a:ext cx="609600" cy="106695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t" anchorCtr="0">
            <a:spAutoFit/>
          </a:bodyPr>
          <a:lstStyle/>
          <a:p>
            <a:r>
              <a:rPr lang="en-US" sz="2800" b="1">
                <a:solidFill>
                  <a:srgbClr val="FAD85B"/>
                </a:solidFill>
                <a:latin typeface="Space Grotesk"/>
                <a:cs typeface="Space Grotesk"/>
              </a:rPr>
              <a:t>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B852C-D0AF-B448-A1F4-9C689CF94020}"/>
              </a:ext>
            </a:extLst>
          </p:cNvPr>
          <p:cNvSpPr txBox="1"/>
          <p:nvPr/>
        </p:nvSpPr>
        <p:spPr>
          <a:xfrm>
            <a:off x="7112000" y="4508500"/>
            <a:ext cx="4445000" cy="60529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300">
                <a:solidFill>
                  <a:srgbClr val="374151"/>
                </a:solidFill>
                <a:latin typeface="Space Grotesk"/>
                <a:cs typeface="Space Grotesk"/>
              </a:rPr>
              <a:t>What KPIs and success metrics define whether the 4.0 test store delivers the concept?</a:t>
            </a:r>
          </a:p>
        </p:txBody>
      </p:sp>
    </p:spTree>
    <p:extLst>
      <p:ext uri="{BB962C8B-B14F-4D97-AF65-F5344CB8AC3E}">
        <p14:creationId xmlns:p14="http://schemas.microsoft.com/office/powerpoint/2010/main" val="121481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1DEAA1-1EAC-5342-A9A7-91CB443055CB}"/>
              </a:ext>
            </a:extLst>
          </p:cNvPr>
          <p:cNvSpPr/>
          <p:nvPr/>
        </p:nvSpPr>
        <p:spPr>
          <a:xfrm>
            <a:off x="635000" y="5067300"/>
            <a:ext cx="10922000" cy="939800"/>
          </a:xfrm>
          <a:prstGeom prst="roundRect">
            <a:avLst>
              <a:gd name="adj" fmla="val 8000"/>
            </a:avLst>
          </a:prstGeom>
          <a:solidFill>
            <a:srgbClr val="2563E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736CCA-FF94-2343-B93D-3195E0520C62}"/>
              </a:ext>
            </a:extLst>
          </p:cNvPr>
          <p:cNvSpPr/>
          <p:nvPr/>
        </p:nvSpPr>
        <p:spPr>
          <a:xfrm>
            <a:off x="635000" y="4000500"/>
            <a:ext cx="10922000" cy="939800"/>
          </a:xfrm>
          <a:prstGeom prst="roundRect">
            <a:avLst>
              <a:gd name="adj" fmla="val 8000"/>
            </a:avLst>
          </a:prstGeom>
          <a:solidFill>
            <a:srgbClr val="F3F4F6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19CA40-DF3E-D343-9F29-765DE7D39E04}"/>
              </a:ext>
            </a:extLst>
          </p:cNvPr>
          <p:cNvSpPr/>
          <p:nvPr/>
        </p:nvSpPr>
        <p:spPr>
          <a:xfrm>
            <a:off x="635000" y="2933700"/>
            <a:ext cx="10922000" cy="939800"/>
          </a:xfrm>
          <a:prstGeom prst="roundRect">
            <a:avLst>
              <a:gd name="adj" fmla="val 8000"/>
            </a:avLst>
          </a:prstGeom>
          <a:solidFill>
            <a:srgbClr val="111827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E3E96E-5D35-554C-934F-036C32C3FF4C}"/>
              </a:ext>
            </a:extLst>
          </p:cNvPr>
          <p:cNvSpPr/>
          <p:nvPr/>
        </p:nvSpPr>
        <p:spPr>
          <a:xfrm>
            <a:off x="635000" y="1866900"/>
            <a:ext cx="10922000" cy="939800"/>
          </a:xfrm>
          <a:prstGeom prst="roundRect">
            <a:avLst>
              <a:gd name="adj" fmla="val 8000"/>
            </a:avLst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5C110-048E-1C45-9B1D-79E18C9F0980}"/>
              </a:ext>
            </a:extLst>
          </p:cNvPr>
          <p:cNvSpPr/>
          <p:nvPr/>
        </p:nvSpPr>
        <p:spPr>
          <a:xfrm>
            <a:off x="635000" y="508000"/>
            <a:ext cx="63500" cy="635000"/>
          </a:xfrm>
          <a:prstGeom prst="rect">
            <a:avLst/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C6F84-024D-1941-9F7B-9C8550FC2730}"/>
              </a:ext>
            </a:extLst>
          </p:cNvPr>
          <p:cNvSpPr txBox="1"/>
          <p:nvPr/>
        </p:nvSpPr>
        <p:spPr>
          <a:xfrm>
            <a:off x="825500" y="508000"/>
            <a:ext cx="10160000" cy="63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2800" b="1">
                <a:solidFill>
                  <a:srgbClr val="111827"/>
                </a:solidFill>
                <a:latin typeface="Space Grotesk"/>
                <a:cs typeface="Space Grotesk"/>
              </a:rPr>
              <a:t>Strategic Direction: The 4.0 Shift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8E4FE-19A0-0441-ACE6-CA0913FF3359}"/>
              </a:ext>
            </a:extLst>
          </p:cNvPr>
          <p:cNvSpPr txBox="1"/>
          <p:nvPr/>
        </p:nvSpPr>
        <p:spPr>
          <a:xfrm>
            <a:off x="825500" y="1193800"/>
            <a:ext cx="8890000" cy="4052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300">
                <a:solidFill>
                  <a:srgbClr val="6B7280"/>
                </a:solidFill>
                <a:latin typeface="Space Grotesk"/>
                <a:cs typeface="Space Grotesk"/>
              </a:rPr>
              <a:t>Four pillars redefining what Netto stands for beyond SPOT-driven footfall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B5D992-4709-1B40-A9FD-C29797ECE33D}"/>
              </a:ext>
            </a:extLst>
          </p:cNvPr>
          <p:cNvCxnSpPr/>
          <p:nvPr/>
        </p:nvCxnSpPr>
        <p:spPr>
          <a:xfrm>
            <a:off x="635000" y="1524000"/>
            <a:ext cx="109220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37EB48-E997-3E42-B1A9-90789EA17B31}"/>
              </a:ext>
            </a:extLst>
          </p:cNvPr>
          <p:cNvSpPr txBox="1"/>
          <p:nvPr/>
        </p:nvSpPr>
        <p:spPr>
          <a:xfrm>
            <a:off x="914400" y="1955800"/>
            <a:ext cx="10414000" cy="72840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01</a:t>
            </a:r>
            <a:r>
              <a:rPr lang="en-US" sz="2200"/>
              <a:t>   </a:t>
            </a:r>
            <a:r>
              <a:rPr lang="en-US" sz="1700" b="1">
                <a:solidFill>
                  <a:srgbClr val="000000"/>
                </a:solidFill>
              </a:rPr>
              <a:t>Fresh-First Assortment</a:t>
            </a:r>
            <a:r>
              <a:rPr lang="en-US" sz="600"/>
              <a:t>
</a:t>
            </a:r>
            <a:r>
              <a:rPr lang="en-US" sz="1200">
                <a:solidFill>
                  <a:srgbClr val="1F2937"/>
                </a:solidFill>
              </a:rPr>
              <a:t>Elevate fresh produce, dairy, bakery, and ready meals as the primary traffic drivers — replacing SPOT's impulse role with everyday quality.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86252-788C-2A48-A92B-378A4FAC629D}"/>
              </a:ext>
            </a:extLst>
          </p:cNvPr>
          <p:cNvSpPr txBox="1"/>
          <p:nvPr/>
        </p:nvSpPr>
        <p:spPr>
          <a:xfrm>
            <a:off x="914400" y="3022600"/>
            <a:ext cx="10414000" cy="72840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l"/>
            <a:r>
              <a:rPr lang="en-US" sz="2200" b="1">
                <a:solidFill>
                  <a:srgbClr val="FAD85B"/>
                </a:solidFill>
              </a:rPr>
              <a:t>02</a:t>
            </a:r>
            <a:r>
              <a:rPr lang="en-US" sz="2200"/>
              <a:t>   </a:t>
            </a:r>
            <a:r>
              <a:rPr lang="en-US" sz="1700" b="1">
                <a:solidFill>
                  <a:srgbClr val="FFFFFF"/>
                </a:solidFill>
              </a:rPr>
              <a:t>Space Reimagined</a:t>
            </a:r>
            <a:r>
              <a:rPr lang="en-US" sz="600"/>
              <a:t>
</a:t>
            </a:r>
            <a:r>
              <a:rPr lang="en-US" sz="1200">
                <a:solidFill>
                  <a:srgbClr val="CBD5E1"/>
                </a:solidFill>
              </a:rPr>
              <a:t>Reclaim SPOT floor areas for high-frequency staples, chilled categories, and a frictionless customer flow — fewer SKUs, better productivity per sqm.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F1663-7EA7-774F-8F24-5BAE49D18134}"/>
              </a:ext>
            </a:extLst>
          </p:cNvPr>
          <p:cNvSpPr txBox="1"/>
          <p:nvPr/>
        </p:nvSpPr>
        <p:spPr>
          <a:xfrm>
            <a:off x="914400" y="4089400"/>
            <a:ext cx="10414000" cy="72840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l"/>
            <a:r>
              <a:rPr lang="en-US" sz="2200" b="1">
                <a:solidFill>
                  <a:srgbClr val="FAD85B"/>
                </a:solidFill>
              </a:rPr>
              <a:t>03</a:t>
            </a:r>
            <a:r>
              <a:rPr lang="en-US" sz="2200"/>
              <a:t>   </a:t>
            </a:r>
            <a:r>
              <a:rPr lang="en-US" sz="1700" b="1">
                <a:solidFill>
                  <a:srgbClr val="111827"/>
                </a:solidFill>
              </a:rPr>
              <a:t>Value Redefined</a:t>
            </a:r>
            <a:r>
              <a:rPr lang="en-US" sz="600"/>
              <a:t>
</a:t>
            </a:r>
            <a:r>
              <a:rPr lang="en-US" sz="1200">
                <a:solidFill>
                  <a:srgbClr val="374151"/>
                </a:solidFill>
              </a:rPr>
              <a:t>Netto's price promise on core staples, reinforced by own-label quality and curated seasonal events — creating loyalty beyond discount promotions.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52C70-B84E-B544-9555-5237B0D26A17}"/>
              </a:ext>
            </a:extLst>
          </p:cNvPr>
          <p:cNvSpPr txBox="1"/>
          <p:nvPr/>
        </p:nvSpPr>
        <p:spPr>
          <a:xfrm>
            <a:off x="914400" y="5156200"/>
            <a:ext cx="10414000" cy="72840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l"/>
            <a:r>
              <a:rPr lang="en-US" sz="2200" b="1">
                <a:solidFill>
                  <a:srgbClr val="FAD85B"/>
                </a:solidFill>
              </a:rPr>
              <a:t>04</a:t>
            </a:r>
            <a:r>
              <a:rPr lang="en-US" sz="2200"/>
              <a:t>   </a:t>
            </a:r>
            <a:r>
              <a:rPr lang="en-US" sz="1700" b="1">
                <a:solidFill>
                  <a:srgbClr val="FFFFFF"/>
                </a:solidFill>
              </a:rPr>
              <a:t>Modern Store Experience</a:t>
            </a:r>
            <a:r>
              <a:rPr lang="en-US" sz="600"/>
              <a:t>
</a:t>
            </a:r>
            <a:r>
              <a:rPr lang="en-US" sz="1200">
                <a:solidFill>
                  <a:srgbClr val="BFDBFE"/>
                </a:solidFill>
              </a:rPr>
              <a:t>Bright, navigable store design with clear category zoning, digital wayfinding, and checkout efficiency — making Netto the easiest weekly shop.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1C01EA-8EE6-3149-98B8-14840E5E3CFC}"/>
              </a:ext>
            </a:extLst>
          </p:cNvPr>
          <p:cNvSpPr/>
          <p:nvPr/>
        </p:nvSpPr>
        <p:spPr>
          <a:xfrm>
            <a:off x="7569200" y="3162300"/>
            <a:ext cx="2565400" cy="1143000"/>
          </a:xfrm>
          <a:prstGeom prst="roundRect">
            <a:avLst/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C6118-6BB7-164E-B560-617EE9E8C6AE}"/>
              </a:ext>
            </a:extLst>
          </p:cNvPr>
          <p:cNvSpPr/>
          <p:nvPr/>
        </p:nvSpPr>
        <p:spPr>
          <a:xfrm>
            <a:off x="7569200" y="1866900"/>
            <a:ext cx="2565400" cy="1143000"/>
          </a:xfrm>
          <a:prstGeom prst="roundRect">
            <a:avLst/>
          </a:prstGeom>
          <a:solidFill>
            <a:srgbClr val="111827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4CB2E8-5810-A84C-AF85-C08246026AA0}"/>
              </a:ext>
            </a:extLst>
          </p:cNvPr>
          <p:cNvSpPr/>
          <p:nvPr/>
        </p:nvSpPr>
        <p:spPr>
          <a:xfrm>
            <a:off x="7416800" y="1714500"/>
            <a:ext cx="2870200" cy="4191000"/>
          </a:xfrm>
          <a:prstGeom prst="roundRect">
            <a:avLst/>
          </a:prstGeom>
          <a:solidFill>
            <a:srgbClr val="F3F4F6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67B0B4-761E-7B48-BC7E-C1315A38EE0E}"/>
              </a:ext>
            </a:extLst>
          </p:cNvPr>
          <p:cNvSpPr/>
          <p:nvPr/>
        </p:nvSpPr>
        <p:spPr>
          <a:xfrm>
            <a:off x="635000" y="508000"/>
            <a:ext cx="63500" cy="635000"/>
          </a:xfrm>
          <a:prstGeom prst="rect">
            <a:avLst/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FE2E0-5C35-9443-B077-4DE99FDD87D0}"/>
              </a:ext>
            </a:extLst>
          </p:cNvPr>
          <p:cNvSpPr txBox="1"/>
          <p:nvPr/>
        </p:nvSpPr>
        <p:spPr>
          <a:xfrm>
            <a:off x="825500" y="508000"/>
            <a:ext cx="9652000" cy="574516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2400" b="1">
                <a:solidFill>
                  <a:srgbClr val="111827"/>
                </a:solidFill>
                <a:latin typeface="Space Grotesk"/>
                <a:cs typeface="Space Grotesk"/>
              </a:rPr>
              <a:t>From SPOT-Driven to Fresh-Led: The Revenue Mix 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0C08A-47E5-C642-902F-F9449700877E}"/>
              </a:ext>
            </a:extLst>
          </p:cNvPr>
          <p:cNvSpPr txBox="1"/>
          <p:nvPr/>
        </p:nvSpPr>
        <p:spPr>
          <a:xfrm>
            <a:off x="825500" y="1206500"/>
            <a:ext cx="8890000" cy="4052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1300">
                <a:solidFill>
                  <a:srgbClr val="6B7280"/>
                </a:solidFill>
                <a:latin typeface="Space Grotesk"/>
                <a:cs typeface="Space Grotesk"/>
              </a:rPr>
              <a:t>Projected category revenue contribution — Netto 4.0 vs. current 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A20863-3994-7C42-A2B6-98A790B1CBE8}"/>
              </a:ext>
            </a:extLst>
          </p:cNvPr>
          <p:cNvCxnSpPr/>
          <p:nvPr/>
        </p:nvCxnSpPr>
        <p:spPr>
          <a:xfrm>
            <a:off x="635000" y="1524000"/>
            <a:ext cx="109220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ALVA_CHART_64e33f94"/>
          <p:cNvGraphicFramePr>
            <a:graphicFrameLocks noGrp="1"/>
          </p:cNvGraphicFramePr>
          <p:nvPr/>
        </p:nvGraphicFramePr>
        <p:xfrm>
          <a:off x="635000" y="1714500"/>
          <a:ext cx="6477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824613-AA81-5341-BA4F-36D51567FA4D}"/>
              </a:ext>
            </a:extLst>
          </p:cNvPr>
          <p:cNvSpPr txBox="1"/>
          <p:nvPr/>
        </p:nvSpPr>
        <p:spPr>
          <a:xfrm>
            <a:off x="7569200" y="2032000"/>
            <a:ext cx="2565400" cy="697627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ctr" anchorCtr="0">
            <a:spAutoFit/>
          </a:bodyPr>
          <a:lstStyle/>
          <a:p>
            <a:pPr algn="ctr"/>
            <a:r>
              <a:rPr lang="en-US" sz="3200" b="1">
                <a:solidFill>
                  <a:srgbClr val="FAD85B"/>
                </a:solidFill>
                <a:latin typeface="Space Grotesk"/>
                <a:cs typeface="Space Grotesk"/>
              </a:rPr>
              <a:t>–20pp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C09CE-6750-BC41-B1EF-00DA632ED3A1}"/>
              </a:ext>
            </a:extLst>
          </p:cNvPr>
          <p:cNvSpPr txBox="1"/>
          <p:nvPr/>
        </p:nvSpPr>
        <p:spPr>
          <a:xfrm>
            <a:off x="7569200" y="2641600"/>
            <a:ext cx="2565400" cy="5437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ctr"/>
            <a:r>
              <a:rPr lang="en-US" sz="1100">
                <a:solidFill>
                  <a:srgbClr val="CBD5E1"/>
                </a:solidFill>
                <a:latin typeface="Space Grotesk"/>
                <a:cs typeface="Space Grotesk"/>
              </a:rPr>
              <a:t>SPOT share reduction · Year 1 vs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58F97-3DF0-F44F-B4E8-B553C724E70B}"/>
              </a:ext>
            </a:extLst>
          </p:cNvPr>
          <p:cNvSpPr txBox="1"/>
          <p:nvPr/>
        </p:nvSpPr>
        <p:spPr>
          <a:xfrm>
            <a:off x="7569200" y="3327400"/>
            <a:ext cx="2565400" cy="697627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lIns="127000" tIns="101600" rIns="127000" bIns="101600" rtlCol="0" anchor="ctr" anchorCtr="0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Space Grotesk"/>
                <a:cs typeface="Space Grotesk"/>
              </a:rPr>
              <a:t>+22pp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70D89-4F2E-D149-B615-A31CD1C98927}"/>
              </a:ext>
            </a:extLst>
          </p:cNvPr>
          <p:cNvSpPr txBox="1"/>
          <p:nvPr/>
        </p:nvSpPr>
        <p:spPr>
          <a:xfrm>
            <a:off x="7569200" y="3937000"/>
            <a:ext cx="2565400" cy="5437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ctr"/>
            <a:r>
              <a:rPr lang="en-US" sz="1100">
                <a:solidFill>
                  <a:srgbClr val="1F2937"/>
                </a:solidFill>
                <a:latin typeface="Space Grotesk"/>
                <a:cs typeface="Space Grotesk"/>
              </a:rPr>
              <a:t>Fresh &amp; Core uplift · by Year 2 target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23ECCB-4BA9-0A46-9C90-8951BDE53A39}"/>
              </a:ext>
            </a:extLst>
          </p:cNvPr>
          <p:cNvCxnSpPr/>
          <p:nvPr/>
        </p:nvCxnSpPr>
        <p:spPr>
          <a:xfrm>
            <a:off x="7569200" y="4483100"/>
            <a:ext cx="2565400" cy="127"/>
          </a:xfrm>
          <a:prstGeom prst="straightConnector1">
            <a:avLst/>
          </a:prstGeom>
          <a:ln w="12700" cap="flat" cmpd="sng" algn="ctr">
            <a:solidFill>
              <a:srgbClr val="D1D5D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315FA6-7E45-A640-9468-496E5677748B}"/>
              </a:ext>
            </a:extLst>
          </p:cNvPr>
          <p:cNvSpPr txBox="1"/>
          <p:nvPr/>
        </p:nvSpPr>
        <p:spPr>
          <a:xfrm>
            <a:off x="7569200" y="4584700"/>
            <a:ext cx="2565400" cy="882293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t" anchorCtr="0">
            <a:spAutoFit/>
          </a:bodyPr>
          <a:lstStyle/>
          <a:p>
            <a:r>
              <a:rPr lang="en-US" sz="1100">
                <a:solidFill>
                  <a:srgbClr val="374151"/>
                </a:solidFill>
                <a:latin typeface="Space Grotesk"/>
                <a:cs typeface="Space Grotesk"/>
              </a:rPr>
              <a:t>Reducing SPOT from 30% to 10% of revenue frees floor space and buying budget for categories that build daily loyalty.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6CC7C-2221-F14A-B905-2CD951F2D2C2}"/>
              </a:ext>
            </a:extLst>
          </p:cNvPr>
          <p:cNvSpPr txBox="1"/>
          <p:nvPr/>
        </p:nvSpPr>
        <p:spPr>
          <a:xfrm>
            <a:off x="635000" y="6032500"/>
            <a:ext cx="8890000" cy="34368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900">
                <a:solidFill>
                  <a:srgbClr val="9CA3AF"/>
                </a:solidFill>
                <a:latin typeface="Space Grotesk"/>
                <a:cs typeface="Space Grotesk"/>
              </a:rPr>
              <a:t>Source: Salling Group internal modeling; Netto 4.0 scenario analysis</a:t>
            </a:r>
          </a:p>
        </p:txBody>
      </p:sp>
    </p:spTree>
    <p:extLst>
      <p:ext uri="{BB962C8B-B14F-4D97-AF65-F5344CB8AC3E}">
        <p14:creationId xmlns:p14="http://schemas.microsoft.com/office/powerpoint/2010/main" val="183722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91721B-A551-A246-B90D-084AF432A4A8}"/>
              </a:ext>
            </a:extLst>
          </p:cNvPr>
          <p:cNvSpPr/>
          <p:nvPr/>
        </p:nvSpPr>
        <p:spPr>
          <a:xfrm>
            <a:off x="9055100" y="2260600"/>
            <a:ext cx="2463800" cy="3683000"/>
          </a:xfrm>
          <a:prstGeom prst="roundRect">
            <a:avLst/>
          </a:prstGeom>
          <a:solidFill>
            <a:srgbClr val="EFF6FF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C8AEB7-20CD-6B42-94B5-340EBFA76972}"/>
              </a:ext>
            </a:extLst>
          </p:cNvPr>
          <p:cNvSpPr/>
          <p:nvPr/>
        </p:nvSpPr>
        <p:spPr>
          <a:xfrm>
            <a:off x="6248400" y="2260600"/>
            <a:ext cx="2463800" cy="3683000"/>
          </a:xfrm>
          <a:prstGeom prst="roundRect">
            <a:avLst/>
          </a:prstGeom>
          <a:solidFill>
            <a:srgbClr val="FFFBE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1ECD978-E901-0A4C-B113-5B9525927227}"/>
              </a:ext>
            </a:extLst>
          </p:cNvPr>
          <p:cNvSpPr/>
          <p:nvPr/>
        </p:nvSpPr>
        <p:spPr>
          <a:xfrm>
            <a:off x="3441700" y="2260600"/>
            <a:ext cx="2463800" cy="3683000"/>
          </a:xfrm>
          <a:prstGeom prst="roundRect">
            <a:avLst/>
          </a:prstGeom>
          <a:solidFill>
            <a:srgbClr val="F3F4F6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D71AF7-2883-C441-8074-C356AA2AF372}"/>
              </a:ext>
            </a:extLst>
          </p:cNvPr>
          <p:cNvSpPr/>
          <p:nvPr/>
        </p:nvSpPr>
        <p:spPr>
          <a:xfrm>
            <a:off x="635000" y="2260600"/>
            <a:ext cx="2463800" cy="3683000"/>
          </a:xfrm>
          <a:prstGeom prst="roundRect">
            <a:avLst/>
          </a:prstGeom>
          <a:solidFill>
            <a:srgbClr val="F3F4F6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C3E80-8A60-7640-B74F-24632206F271}"/>
              </a:ext>
            </a:extLst>
          </p:cNvPr>
          <p:cNvSpPr/>
          <p:nvPr/>
        </p:nvSpPr>
        <p:spPr>
          <a:xfrm>
            <a:off x="635000" y="508000"/>
            <a:ext cx="63500" cy="635000"/>
          </a:xfrm>
          <a:prstGeom prst="rect">
            <a:avLst/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E1198C-582D-7D41-B4F1-83CE148FEC28}"/>
              </a:ext>
            </a:extLst>
          </p:cNvPr>
          <p:cNvSpPr/>
          <p:nvPr/>
        </p:nvSpPr>
        <p:spPr>
          <a:xfrm>
            <a:off x="635000" y="1333500"/>
            <a:ext cx="2501900" cy="406400"/>
          </a:xfrm>
          <a:prstGeom prst="rect">
            <a:avLst/>
          </a:prstGeom>
          <a:solidFill>
            <a:srgbClr val="111827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8CCF3-7D52-1B4E-96EC-801654F2E510}"/>
              </a:ext>
            </a:extLst>
          </p:cNvPr>
          <p:cNvSpPr/>
          <p:nvPr/>
        </p:nvSpPr>
        <p:spPr>
          <a:xfrm>
            <a:off x="3441700" y="1333500"/>
            <a:ext cx="2501900" cy="406400"/>
          </a:xfrm>
          <a:prstGeom prst="rect">
            <a:avLst/>
          </a:prstGeom>
          <a:solidFill>
            <a:srgbClr val="374151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89F1-2BF3-9143-8823-BDAB44535CAD}"/>
              </a:ext>
            </a:extLst>
          </p:cNvPr>
          <p:cNvSpPr/>
          <p:nvPr/>
        </p:nvSpPr>
        <p:spPr>
          <a:xfrm>
            <a:off x="6248400" y="1333500"/>
            <a:ext cx="2501900" cy="406400"/>
          </a:xfrm>
          <a:prstGeom prst="rect">
            <a:avLst/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176BE-3CB4-0542-83D3-5DCD88777B8D}"/>
              </a:ext>
            </a:extLst>
          </p:cNvPr>
          <p:cNvSpPr/>
          <p:nvPr/>
        </p:nvSpPr>
        <p:spPr>
          <a:xfrm>
            <a:off x="9055100" y="1333500"/>
            <a:ext cx="2501900" cy="406400"/>
          </a:xfrm>
          <a:prstGeom prst="rect">
            <a:avLst/>
          </a:prstGeom>
          <a:solidFill>
            <a:srgbClr val="2563E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8F490-53B0-1648-A7B1-0FB1B470523B}"/>
              </a:ext>
            </a:extLst>
          </p:cNvPr>
          <p:cNvCxnSpPr/>
          <p:nvPr/>
        </p:nvCxnSpPr>
        <p:spPr>
          <a:xfrm>
            <a:off x="635000" y="2032000"/>
            <a:ext cx="10922000" cy="127"/>
          </a:xfrm>
          <a:prstGeom prst="straightConnector1">
            <a:avLst/>
          </a:prstGeom>
          <a:ln w="25400" cap="flat" cmpd="sng" algn="ctr">
            <a:solidFill>
              <a:srgbClr val="D1D5D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D6F77D-EE55-3740-9844-965B2F38CBB8}"/>
              </a:ext>
            </a:extLst>
          </p:cNvPr>
          <p:cNvSpPr/>
          <p:nvPr/>
        </p:nvSpPr>
        <p:spPr>
          <a:xfrm>
            <a:off x="9055100" y="6070600"/>
            <a:ext cx="2463800" cy="381000"/>
          </a:xfrm>
          <a:prstGeom prst="roundRect">
            <a:avLst/>
          </a:prstGeom>
          <a:solidFill>
            <a:srgbClr val="FAD85B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127000" tIns="101600" rIns="127000" bIns="101600" rtlCol="0" anchor="ctr" anchorCtr="0"/>
          <a:lstStyle/>
          <a:p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84E3C-A2F2-B845-B2CF-70E0084B3A88}"/>
              </a:ext>
            </a:extLst>
          </p:cNvPr>
          <p:cNvSpPr/>
          <p:nvPr/>
        </p:nvSpPr>
        <p:spPr>
          <a:xfrm>
            <a:off x="1752600" y="1905000"/>
            <a:ext cx="254000" cy="254000"/>
          </a:xfrm>
          <a:prstGeom prst="ellipse">
            <a:avLst/>
          </a:prstGeom>
          <a:solidFill>
            <a:srgbClr val="FAD85B">
              <a:alpha val="100000"/>
            </a:srgbClr>
          </a:solidFill>
          <a:ln w="25400" cap="flat" cmpd="sng" algn="ctr">
            <a:solidFill>
              <a:srgbClr val="111827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0" tIns="0" rIns="0" bIns="0" rtlCol="0" anchor="ctr" anchorCtr="0"/>
          <a:lstStyle/>
          <a:p>
            <a:pPr algn="ctr"/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94BD43-710D-1646-9B51-66A528138B3F}"/>
              </a:ext>
            </a:extLst>
          </p:cNvPr>
          <p:cNvSpPr/>
          <p:nvPr/>
        </p:nvSpPr>
        <p:spPr>
          <a:xfrm>
            <a:off x="4559300" y="1905000"/>
            <a:ext cx="254000" cy="254000"/>
          </a:xfrm>
          <a:prstGeom prst="ellipse">
            <a:avLst/>
          </a:prstGeom>
          <a:solidFill>
            <a:srgbClr val="FAD85B">
              <a:alpha val="100000"/>
            </a:srgbClr>
          </a:solidFill>
          <a:ln w="25400" cap="flat" cmpd="sng" algn="ctr">
            <a:solidFill>
              <a:srgbClr val="111827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0" tIns="0" rIns="0" bIns="0" rtlCol="0" anchor="ctr" anchorCtr="0"/>
          <a:lstStyle/>
          <a:p>
            <a:pPr algn="ctr"/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988658-D2F1-884A-8069-7B5746D1AF20}"/>
              </a:ext>
            </a:extLst>
          </p:cNvPr>
          <p:cNvSpPr/>
          <p:nvPr/>
        </p:nvSpPr>
        <p:spPr>
          <a:xfrm>
            <a:off x="7366000" y="1905000"/>
            <a:ext cx="254000" cy="254000"/>
          </a:xfrm>
          <a:prstGeom prst="ellipse">
            <a:avLst/>
          </a:prstGeom>
          <a:solidFill>
            <a:srgbClr val="FAD85B">
              <a:alpha val="100000"/>
            </a:srgbClr>
          </a:solidFill>
          <a:ln w="25400" cap="flat" cmpd="sng" algn="ctr">
            <a:solidFill>
              <a:srgbClr val="111827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0" tIns="0" rIns="0" bIns="0" rtlCol="0" anchor="ctr" anchorCtr="0"/>
          <a:lstStyle/>
          <a:p>
            <a:pPr algn="ctr"/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63D60-1CB7-CC40-8F66-C0ECD7E52168}"/>
              </a:ext>
            </a:extLst>
          </p:cNvPr>
          <p:cNvSpPr/>
          <p:nvPr/>
        </p:nvSpPr>
        <p:spPr>
          <a:xfrm>
            <a:off x="10172700" y="1905000"/>
            <a:ext cx="254000" cy="254000"/>
          </a:xfrm>
          <a:prstGeom prst="ellipse">
            <a:avLst/>
          </a:prstGeom>
          <a:solidFill>
            <a:srgbClr val="2563EB">
              <a:alpha val="100000"/>
            </a:srgbClr>
          </a:solidFill>
          <a:ln w="25400" cap="flat" cmpd="sng" algn="ctr">
            <a:solidFill>
              <a:srgbClr val="111827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0" tIns="0" rIns="0" bIns="0" rtlCol="0" anchor="ctr" anchorCtr="0"/>
          <a:lstStyle/>
          <a:p>
            <a:pPr algn="ctr"/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7D938-54BC-5848-BD63-33719D5275D9}"/>
              </a:ext>
            </a:extLst>
          </p:cNvPr>
          <p:cNvSpPr txBox="1"/>
          <p:nvPr/>
        </p:nvSpPr>
        <p:spPr>
          <a:xfrm>
            <a:off x="825500" y="508000"/>
            <a:ext cx="9652000" cy="605294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2600" b="1">
                <a:solidFill>
                  <a:srgbClr val="111827"/>
                </a:solidFill>
                <a:latin typeface="Space Grotesk"/>
                <a:cs typeface="Space Grotesk"/>
              </a:rPr>
              <a:t>12-Month Roadmap to Test Store Launch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903DF5-2924-AF4E-8604-26925DB27350}"/>
              </a:ext>
            </a:extLst>
          </p:cNvPr>
          <p:cNvCxnSpPr/>
          <p:nvPr/>
        </p:nvCxnSpPr>
        <p:spPr>
          <a:xfrm>
            <a:off x="635000" y="1219200"/>
            <a:ext cx="10922000" cy="127"/>
          </a:xfrm>
          <a:prstGeom prst="straightConnector1">
            <a:avLst/>
          </a:prstGeom>
          <a:ln w="12700" cap="flat" cmpd="sng" algn="ctr">
            <a:solidFill>
              <a:srgbClr val="E5E7EB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AF4B3B-7C45-6345-BEF4-438D9E10F7BA}"/>
              </a:ext>
            </a:extLst>
          </p:cNvPr>
          <p:cNvSpPr txBox="1"/>
          <p:nvPr/>
        </p:nvSpPr>
        <p:spPr>
          <a:xfrm>
            <a:off x="635000" y="1333500"/>
            <a:ext cx="2501900" cy="359073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Space Grotesk"/>
                <a:cs typeface="Space Grotesk"/>
              </a:rPr>
              <a:t>Phase 1 — Months 1–3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95686F-5DDD-C44F-8FC0-C625FAB101B7}"/>
              </a:ext>
            </a:extLst>
          </p:cNvPr>
          <p:cNvSpPr txBox="1"/>
          <p:nvPr/>
        </p:nvSpPr>
        <p:spPr>
          <a:xfrm>
            <a:off x="3441700" y="1333500"/>
            <a:ext cx="2501900" cy="359073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Space Grotesk"/>
                <a:cs typeface="Space Grotesk"/>
              </a:rPr>
              <a:t>Phase 2 — Months 4–6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2A57B-AB37-044E-BD3F-7414F1D8262C}"/>
              </a:ext>
            </a:extLst>
          </p:cNvPr>
          <p:cNvSpPr txBox="1"/>
          <p:nvPr/>
        </p:nvSpPr>
        <p:spPr>
          <a:xfrm>
            <a:off x="6248400" y="1333500"/>
            <a:ext cx="2501900" cy="359073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Space Grotesk"/>
                <a:cs typeface="Space Grotesk"/>
              </a:rPr>
              <a:t>Phase 3 — Months 7–9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4EB9F2-0F72-C348-855B-480F046AC10D}"/>
              </a:ext>
            </a:extLst>
          </p:cNvPr>
          <p:cNvSpPr txBox="1"/>
          <p:nvPr/>
        </p:nvSpPr>
        <p:spPr>
          <a:xfrm>
            <a:off x="9055100" y="1333500"/>
            <a:ext cx="2501900" cy="359073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Space Grotesk"/>
                <a:cs typeface="Space Grotesk"/>
              </a:rPr>
              <a:t>Phase 4 — Months 10–12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A30AE-797F-6244-8368-E483CA615CAB}"/>
              </a:ext>
            </a:extLst>
          </p:cNvPr>
          <p:cNvSpPr txBox="1"/>
          <p:nvPr/>
        </p:nvSpPr>
        <p:spPr>
          <a:xfrm>
            <a:off x="787400" y="2362200"/>
            <a:ext cx="2159000" cy="38985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1200" b="1">
                <a:solidFill>
                  <a:srgbClr val="111827"/>
                </a:solidFill>
                <a:latin typeface="Space Grotesk"/>
                <a:cs typeface="Space Grotesk"/>
              </a:rPr>
              <a:t>Design &amp; Planning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6FE704-0E7B-BD4D-8C5E-0B606399B2D0}"/>
              </a:ext>
            </a:extLst>
          </p:cNvPr>
          <p:cNvSpPr txBox="1"/>
          <p:nvPr/>
        </p:nvSpPr>
        <p:spPr>
          <a:xfrm>
            <a:off x="3594100" y="2362200"/>
            <a:ext cx="2159000" cy="38985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1200" b="1">
                <a:solidFill>
                  <a:srgbClr val="111827"/>
                </a:solidFill>
                <a:latin typeface="Space Grotesk"/>
                <a:cs typeface="Space Grotesk"/>
              </a:rPr>
              <a:t>Build &amp; Procure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CC0EB-098E-5440-848D-CC7788A9359B}"/>
              </a:ext>
            </a:extLst>
          </p:cNvPr>
          <p:cNvSpPr txBox="1"/>
          <p:nvPr/>
        </p:nvSpPr>
        <p:spPr>
          <a:xfrm>
            <a:off x="6400800" y="2362200"/>
            <a:ext cx="2159000" cy="38985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1200" b="1">
                <a:solidFill>
                  <a:srgbClr val="111827"/>
                </a:solidFill>
                <a:latin typeface="Space Grotesk"/>
                <a:cs typeface="Space Grotesk"/>
              </a:rPr>
              <a:t>Test &amp; Iterate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51C3D-AB31-3848-A281-7043AD538847}"/>
              </a:ext>
            </a:extLst>
          </p:cNvPr>
          <p:cNvSpPr txBox="1"/>
          <p:nvPr/>
        </p:nvSpPr>
        <p:spPr>
          <a:xfrm>
            <a:off x="9207500" y="2362200"/>
            <a:ext cx="2159000" cy="38985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r>
              <a:rPr lang="en-US" sz="1200" b="1">
                <a:solidFill>
                  <a:srgbClr val="2563EB"/>
                </a:solidFill>
                <a:latin typeface="Space Grotesk"/>
                <a:cs typeface="Space Grotesk"/>
              </a:rPr>
              <a:t>Scale Decision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68CCDC-8CCE-BB41-B9E5-FABB47DB0668}"/>
              </a:ext>
            </a:extLst>
          </p:cNvPr>
          <p:cNvSpPr txBox="1"/>
          <p:nvPr/>
        </p:nvSpPr>
        <p:spPr>
          <a:xfrm>
            <a:off x="787400" y="2717800"/>
            <a:ext cx="2159000" cy="2921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sz="1100">
                <a:solidFill>
                  <a:srgbClr val="374151"/>
                </a:solidFill>
                <a:latin typeface="Space Grotesk"/>
                <a:cs typeface="Space Grotesk"/>
              </a:rPr>
              <a:t> Concept design brief
 Category strategy reset
 SPOT exit roadmap
 Supplier engagement
 Store selection &amp; lease
 Space planning principles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5AA608-2BED-254E-BE56-15E7705E8325}"/>
              </a:ext>
            </a:extLst>
          </p:cNvPr>
          <p:cNvSpPr txBox="1"/>
          <p:nvPr/>
        </p:nvSpPr>
        <p:spPr>
          <a:xfrm>
            <a:off x="3594100" y="2717800"/>
            <a:ext cx="2159000" cy="2921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sz="1100">
                <a:solidFill>
                  <a:srgbClr val="374151"/>
                </a:solidFill>
                <a:latin typeface="Space Grotesk"/>
                <a:cs typeface="Space Grotesk"/>
              </a:rPr>
              <a:t> Assortment finalisation
 Supplier contracts signed
 Planogram development
 Store fit-out begins
 Staff training programme
 IT &amp; systems config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75002E-C7FF-FB4F-B101-97E27AD51C57}"/>
              </a:ext>
            </a:extLst>
          </p:cNvPr>
          <p:cNvSpPr txBox="1"/>
          <p:nvPr/>
        </p:nvSpPr>
        <p:spPr>
          <a:xfrm>
            <a:off x="6400800" y="2717800"/>
            <a:ext cx="2159000" cy="2921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sz="1100">
                <a:solidFill>
                  <a:srgbClr val="374151"/>
                </a:solidFill>
                <a:latin typeface="Space Grotesk"/>
                <a:cs typeface="Space Grotesk"/>
              </a:rPr>
              <a:t> Soft launch — test store
 KPI tracking begins
 Customer feedback loop
 Assortment fine-tuning
 SPOT area conversion
 Media &amp; PR campaign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73C002-1F6E-6C47-87EE-72AEEFDB1BE5}"/>
              </a:ext>
            </a:extLst>
          </p:cNvPr>
          <p:cNvSpPr txBox="1"/>
          <p:nvPr/>
        </p:nvSpPr>
        <p:spPr>
          <a:xfrm>
            <a:off x="9207500" y="2717800"/>
            <a:ext cx="2159000" cy="2921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sz="1100">
                <a:solidFill>
                  <a:srgbClr val="374151"/>
                </a:solidFill>
                <a:latin typeface="Space Grotesk"/>
                <a:cs typeface="Space Grotesk"/>
              </a:rPr>
              <a:t> Full launch evaluation
 Rollout business case
 Next 20 stores identified
 Supplier scale planning
 Capex approval
 4.0 playbook complete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9730C1-B063-6142-8397-346101433F5A}"/>
              </a:ext>
            </a:extLst>
          </p:cNvPr>
          <p:cNvSpPr txBox="1"/>
          <p:nvPr/>
        </p:nvSpPr>
        <p:spPr>
          <a:xfrm>
            <a:off x="9055100" y="6070600"/>
            <a:ext cx="2463800" cy="359073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lIns="127000" tIns="101600" rIns="127000" bIns="101600" rtlCol="0" anchor="ctr" anchorCtr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Space Grotesk"/>
                <a:cs typeface="Space Grotesk"/>
              </a:rPr>
              <a:t>🚀 Test Store Live — Month 12</a:t>
            </a:r>
          </a:p>
        </p:txBody>
      </p:sp>
    </p:spTree>
    <p:extLst>
      <p:ext uri="{BB962C8B-B14F-4D97-AF65-F5344CB8AC3E}">
        <p14:creationId xmlns:p14="http://schemas.microsoft.com/office/powerpoint/2010/main" val="136558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" visibility="1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63d23e4-3e24-42fd-aad2-545f6648bb32}">
  <we:reference id="b63d23e4-3e24-42fd-aad2-545f6648bb32" version="1.0.0.0" store="developer" storeType="Registry"/>
  <we:alternateReferences/>
  <we:properties>
    <we:property name="alva.datasets.a80ed5b0-8a32-4454-88a3-6cddc0c424ec" value="&quot;{\&quot;schemaVersion\&quot;:1,\&quot;datasetId\&quot;:\&quot;a80ed5b0-8a32-4454-88a3-6cddc0c424ec\&quot;,\&quot;name\&quot;:\&quot;Chart Data\&quot;,\&quot;columns\&quot;:[{\&quot;id\&quot;:\&quot;96efbd51-eca5-4848-91a5-c44f84a0de77\&quot;,\&quot;name\&quot;:\&quot;Category\&quot;,\&quot;type\&quot;:\&quot;string\&quot;},{\&quot;id\&quot;:\&quot;ca33f649-81cd-4c9f-886a-e5ef26f65eb9\&quot;,\&quot;name\&quot;:\&quot;Fresh &amp; Core\&quot;,\&quot;type\&quot;:\&quot;number\&quot;},{\&quot;id\&quot;:\&quot;b1b9bdc1-fb6f-4413-8789-435af5977bbc\&quot;,\&quot;name\&quot;:\&quot;SPOT\&quot;,\&quot;type\&quot;:\&quot;number\&quot;},{\&quot;id\&quot;:\&quot;4aa4d580-c68f-4f9b-beff-e90dc5faa155\&quot;,\&quot;name\&quot;:\&quot;Other\&quot;,\&quot;type\&quot;:\&quot;number\&quot;}],\&quot;rows\&quot;:[{\&quot;id\&quot;:\&quot;5f79ecc7-0923-4f65-bb59-9f91f331b10f\&quot;,\&quot;values\&quot;:{\&quot;96efbd51-eca5-4848-91a5-c44f84a0de77\&quot;:\&quot;Today\&quot;,\&quot;ca33f649-81cd-4c9f-886a-e5ef26f65eb9\&quot;:52,\&quot;b1b9bdc1-fb6f-4413-8789-435af5977bbc\&quot;:30,\&quot;4aa4d580-c68f-4f9b-beff-e90dc5faa155\&quot;:18}},{\&quot;id\&quot;:\&quot;7217fdb7-863b-457e-b4f0-961bf4e7e1bd\&quot;,\&quot;values\&quot;:{\&quot;96efbd51-eca5-4848-91a5-c44f84a0de77\&quot;:\&quot;Year 1 (4.0)\&quot;,\&quot;ca33f649-81cd-4c9f-886a-e5ef26f65eb9\&quot;:65,\&quot;b1b9bdc1-fb6f-4413-8789-435af5977bbc\&quot;:18,\&quot;4aa4d580-c68f-4f9b-beff-e90dc5faa155\&quot;:17}},{\&quot;id\&quot;:\&quot;89dcb91f-f0ad-4e76-a200-7f4f7fe4acc1\&quot;,\&quot;values\&quot;:{\&quot;96efbd51-eca5-4848-91a5-c44f84a0de77\&quot;:\&quot;Year 2 Target\&quot;,\&quot;ca33f649-81cd-4c9f-886a-e5ef26f65eb9\&quot;:74,\&quot;b1b9bdc1-fb6f-4413-8789-435af5977bbc\&quot;:10,\&quot;4aa4d580-c68f-4f9b-beff-e90dc5faa155\&quot;:16}}],\&quot;createdAt\&quot;:\&quot;2026-04-10T08:36:34.496Z\&quot;,\&quot;updatedAt\&quot;:\&quot;2026-04-10T08:36:34.497Z\&quot;}&quot;"/>
    <we:property name="alva.index" value="&quot;{\&quot;schemaVersion\&quot;:1,\&quot;datasetIds\&quot;:[\&quot;a80ed5b0-8a32-4454-88a3-6cddc0c424ec\&quot;],\&quot;bindingIds\&quot;:[\&quot;64e33f94\&quot;]}&quot;"/>
    <we:property name="alva.bindings.64e33f94" value="&quot;{\&quot;schemaVersion\&quot;:1,\&quot;bindingId\&quot;:\&quot;64e33f94\&quot;,\&quot;chartShapeId\&quot;:\&quot;ALVA_CHART_64e33f94\&quot;,\&quot;datasetId\&quot;:\&quot;a80ed5b0-8a32-4454-88a3-6cddc0c424ec\&quot;,\&quot;chartType\&quot;:\&quot;bar\&quot;,\&quot;xColumnId\&quot;:\&quot;96efbd51-eca5-4848-91a5-c44f84a0de77\&quot;,\&quot;seriesColumnIds\&quot;:[\&quot;ca33f649-81cd-4c9f-886a-e5ef26f65eb9\&quot;,\&quot;b1b9bdc1-fb6f-4413-8789-435af5977bbc\&quot;,\&quot;4aa4d580-c68f-4f9b-beff-e90dc5faa155\&quot;],\&quot;options\&quot;:{\&quot;stackMode\&quot;:\&quot;none\&quot;,\&quot;showLegend\&quot;:true,\&quot;sort\&quot;:\&quot;none\&quot;,\&quot;showDataLabels\&quot;:true,\&quot;dataLabelFormat\&quot;:\&quot;value\&quot;,\&quot;legendPosition\&quot;:\&quot;horizontal\&quot;,\&quot;highlightedCategories\&quot;:[\&quot;Year 2 Target\&quot;],\&quot;showGridlines\&quot;:true},\&quot;createdAt\&quot;:\&quot;2026-04-10T08:36:34.506Z\&quot;,\&quot;updatedAt\&quot;:\&quot;2026-04-10T08:36:34.507Z\&quot;,\&quot;slideId\&quot;:\&quot;261#1837222502\&quot;,\&quot;theme\&quot;:{\&quot;fontFamily\&quot;:\&quot;Space Grotesk\&quot;,\&quot;baseFontSize\&quot;:12,\&quot;titleFontSize\&quot;:20,\&quot;axisFontSize\&quot;:12,\&quot;labelFontSize\&quot;:11,\&quot;showGridlines\&quot;:true,\&quot;gridlineColor\&quot;:\&quot;#E5E7EB\&quot;,\&quot;axisColor\&quot;:\&quot;#9CA3AF\&quot;,\&quot;colorPalette\&quot;:[\&quot;#FAD85B\&quot;,\&quot;#111827\&quot;,\&quot;#D1D5DB\&quot;,\&quot;#2563EB\&quot;,\&quot;#10B981\&quot;],\&quot;dataLabelColor\&quot;:\&quot;#374151\&quot;,\&quot;categoryAxisColor\&quot;:\&quot;#374151\&quot;,\&quot;valueAxisColor\&quot;:\&quot;#9CA3AF\&quot;}}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506</Words>
  <Application>Microsoft Macintosh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Space Grotesk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Troelsen</cp:lastModifiedBy>
  <cp:revision>3</cp:revision>
  <dcterms:created xsi:type="dcterms:W3CDTF">2017-06-09T00:59:58Z</dcterms:created>
  <dcterms:modified xsi:type="dcterms:W3CDTF">2026-04-10T08:43:46Z</dcterms:modified>
</cp:coreProperties>
</file>